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
  </p:notesMasterIdLst>
  <p:handoutMasterIdLst>
    <p:handoutMasterId r:id="rId6"/>
  </p:handoutMasterIdLst>
  <p:sldIdLst>
    <p:sldId id="479" r:id="rId2"/>
    <p:sldId id="482" r:id="rId3"/>
    <p:sldId id="481" r:id="rId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handler" id="{3DBBC89B-4986-4493-A3F5-FB3A17D74929}">
          <p14:sldIdLst>
            <p14:sldId id="479"/>
            <p14:sldId id="482"/>
            <p14:sldId id="481"/>
          </p14:sldIdLst>
        </p14:section>
      </p14:sectionLst>
    </p:ext>
    <p:ext uri="{EFAFB233-063F-42B5-8137-9DF3F51BA10A}">
      <p15:sldGuideLst xmlns:p15="http://schemas.microsoft.com/office/powerpoint/2012/main">
        <p15:guide id="2" pos="340" userDrawn="1">
          <p15:clr>
            <a:srgbClr val="A4A3A4"/>
          </p15:clr>
        </p15:guide>
        <p15:guide id="3" orient="horz" pos="2799" userDrawn="1">
          <p15:clr>
            <a:srgbClr val="A4A3A4"/>
          </p15:clr>
        </p15:guide>
        <p15:guide id="4" pos="290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A278"/>
    <a:srgbClr val="9397F1"/>
    <a:srgbClr val="5F5FE5"/>
    <a:srgbClr val="E6E6E6"/>
    <a:srgbClr val="FB9F82"/>
    <a:srgbClr val="565EE9"/>
    <a:srgbClr val="FE97A1"/>
    <a:srgbClr val="6A4678"/>
    <a:srgbClr val="5448D2"/>
    <a:srgbClr val="B66A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879" autoAdjust="0"/>
    <p:restoredTop sz="61840" autoAdjust="0"/>
  </p:normalViewPr>
  <p:slideViewPr>
    <p:cSldViewPr snapToGrid="0" showGuides="1">
      <p:cViewPr varScale="1">
        <p:scale>
          <a:sx n="96" d="100"/>
          <a:sy n="96" d="100"/>
        </p:scale>
        <p:origin x="3234" y="414"/>
      </p:cViewPr>
      <p:guideLst>
        <p:guide pos="340"/>
        <p:guide orient="horz" pos="2799"/>
        <p:guide pos="2903"/>
      </p:guideLst>
    </p:cSldViewPr>
  </p:slideViewPr>
  <p:notesTextViewPr>
    <p:cViewPr>
      <p:scale>
        <a:sx n="1" d="1"/>
        <a:sy n="1" d="1"/>
      </p:scale>
      <p:origin x="0" y="0"/>
    </p:cViewPr>
  </p:notesTextViewPr>
  <p:sorterViewPr>
    <p:cViewPr>
      <p:scale>
        <a:sx n="100" d="100"/>
        <a:sy n="100" d="100"/>
      </p:scale>
      <p:origin x="0" y="-1272"/>
    </p:cViewPr>
  </p:sorterViewPr>
  <p:notesViewPr>
    <p:cSldViewPr snapToGrid="0" showGuides="1">
      <p:cViewPr varScale="1">
        <p:scale>
          <a:sx n="65" d="100"/>
          <a:sy n="65" d="100"/>
        </p:scale>
        <p:origin x="2914" y="6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11" Type="http://schemas.microsoft.com/office/2016/11/relationships/changesInfo" Target="changesInfos/changesInfo1.xml"/><Relationship Id="rId5" Type="http://schemas.openxmlformats.org/officeDocument/2006/relationships/notesMaster" Target="notesMasters/notesMaster1.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潘龙" userId="7fefb8f7-bbed-4920-9a63-a54615ada999" providerId="ADAL" clId="{CAAB97DE-A8E1-4843-B300-CBA2FA576619}"/>
    <pc:docChg chg="modSld">
      <pc:chgData name="潘龙" userId="7fefb8f7-bbed-4920-9a63-a54615ada999" providerId="ADAL" clId="{CAAB97DE-A8E1-4843-B300-CBA2FA576619}" dt="2023-05-01T16:45:28.289" v="2" actId="1076"/>
      <pc:docMkLst>
        <pc:docMk/>
      </pc:docMkLst>
      <pc:sldChg chg="modSp mod">
        <pc:chgData name="潘龙" userId="7fefb8f7-bbed-4920-9a63-a54615ada999" providerId="ADAL" clId="{CAAB97DE-A8E1-4843-B300-CBA2FA576619}" dt="2023-05-01T16:45:28.289" v="2" actId="1076"/>
        <pc:sldMkLst>
          <pc:docMk/>
          <pc:sldMk cId="1521761247" sldId="481"/>
        </pc:sldMkLst>
        <pc:picChg chg="mod">
          <ac:chgData name="潘龙" userId="7fefb8f7-bbed-4920-9a63-a54615ada999" providerId="ADAL" clId="{CAAB97DE-A8E1-4843-B300-CBA2FA576619}" dt="2023-05-01T16:45:28.289" v="2" actId="1076"/>
          <ac:picMkLst>
            <pc:docMk/>
            <pc:sldMk cId="1521761247" sldId="481"/>
            <ac:picMk id="14" creationId="{F769A8B0-B732-CCA3-34B5-BEFF8D23C323}"/>
          </ac:picMkLst>
        </pc:picChg>
      </pc:sldChg>
    </pc:docChg>
  </pc:docChgLst>
  <pc:docChgLst>
    <pc:chgData name="潘龙" userId="7fefb8f7-bbed-4920-9a63-a54615ada999" providerId="ADAL" clId="{000CBAED-1F82-438A-A751-78918C1CE5FB}"/>
    <pc:docChg chg="undo custSel modSld">
      <pc:chgData name="潘龙" userId="7fefb8f7-bbed-4920-9a63-a54615ada999" providerId="ADAL" clId="{000CBAED-1F82-438A-A751-78918C1CE5FB}" dt="2023-02-28T13:25:03.330" v="1035" actId="478"/>
      <pc:docMkLst>
        <pc:docMk/>
      </pc:docMkLst>
      <pc:sldChg chg="modSp mod">
        <pc:chgData name="潘龙" userId="7fefb8f7-bbed-4920-9a63-a54615ada999" providerId="ADAL" clId="{000CBAED-1F82-438A-A751-78918C1CE5FB}" dt="2023-02-28T12:39:56.739" v="47" actId="962"/>
        <pc:sldMkLst>
          <pc:docMk/>
          <pc:sldMk cId="1817923341" sldId="479"/>
        </pc:sldMkLst>
        <pc:spChg chg="mod">
          <ac:chgData name="潘龙" userId="7fefb8f7-bbed-4920-9a63-a54615ada999" providerId="ADAL" clId="{000CBAED-1F82-438A-A751-78918C1CE5FB}" dt="2023-02-28T12:39:56.739" v="47" actId="962"/>
          <ac:spMkLst>
            <pc:docMk/>
            <pc:sldMk cId="1817923341" sldId="479"/>
            <ac:spMk id="2" creationId="{806D4F5E-A52C-44A2-948A-8FCE23EEC73D}"/>
          </ac:spMkLst>
        </pc:spChg>
        <pc:spChg chg="mod">
          <ac:chgData name="潘龙" userId="7fefb8f7-bbed-4920-9a63-a54615ada999" providerId="ADAL" clId="{000CBAED-1F82-438A-A751-78918C1CE5FB}" dt="2023-02-28T12:39:28.524" v="45" actId="962"/>
          <ac:spMkLst>
            <pc:docMk/>
            <pc:sldMk cId="1817923341" sldId="479"/>
            <ac:spMk id="15" creationId="{5D6170CE-EFCD-4F45-A61F-A86CAFAC988E}"/>
          </ac:spMkLst>
        </pc:spChg>
        <pc:picChg chg="mod">
          <ac:chgData name="潘龙" userId="7fefb8f7-bbed-4920-9a63-a54615ada999" providerId="ADAL" clId="{000CBAED-1F82-438A-A751-78918C1CE5FB}" dt="2023-02-28T12:36:58.389" v="31" actId="1076"/>
          <ac:picMkLst>
            <pc:docMk/>
            <pc:sldMk cId="1817923341" sldId="479"/>
            <ac:picMk id="4" creationId="{05A86AA5-F108-173D-BBAD-DC8E90C0991D}"/>
          </ac:picMkLst>
        </pc:picChg>
      </pc:sldChg>
      <pc:sldChg chg="addSp delSp modSp mod addAnim delAnim modNotesTx">
        <pc:chgData name="潘龙" userId="7fefb8f7-bbed-4920-9a63-a54615ada999" providerId="ADAL" clId="{000CBAED-1F82-438A-A751-78918C1CE5FB}" dt="2023-02-28T12:50:23.722" v="606" actId="20577"/>
        <pc:sldMkLst>
          <pc:docMk/>
          <pc:sldMk cId="1521761247" sldId="481"/>
        </pc:sldMkLst>
        <pc:picChg chg="add del mod">
          <ac:chgData name="潘龙" userId="7fefb8f7-bbed-4920-9a63-a54615ada999" providerId="ADAL" clId="{000CBAED-1F82-438A-A751-78918C1CE5FB}" dt="2023-02-28T12:47:11.367" v="98" actId="1076"/>
          <ac:picMkLst>
            <pc:docMk/>
            <pc:sldMk cId="1521761247" sldId="481"/>
            <ac:picMk id="14" creationId="{F769A8B0-B732-CCA3-34B5-BEFF8D23C323}"/>
          </ac:picMkLst>
        </pc:picChg>
      </pc:sldChg>
      <pc:sldChg chg="addSp delSp modSp mod addAnim delAnim modAnim modNotesTx">
        <pc:chgData name="潘龙" userId="7fefb8f7-bbed-4920-9a63-a54615ada999" providerId="ADAL" clId="{000CBAED-1F82-438A-A751-78918C1CE5FB}" dt="2023-02-28T13:25:03.330" v="1035" actId="478"/>
        <pc:sldMkLst>
          <pc:docMk/>
          <pc:sldMk cId="1017623033" sldId="482"/>
        </pc:sldMkLst>
        <pc:spChg chg="mod">
          <ac:chgData name="潘龙" userId="7fefb8f7-bbed-4920-9a63-a54615ada999" providerId="ADAL" clId="{000CBAED-1F82-438A-A751-78918C1CE5FB}" dt="2023-02-28T12:39:36.767" v="46" actId="962"/>
          <ac:spMkLst>
            <pc:docMk/>
            <pc:sldMk cId="1017623033" sldId="482"/>
            <ac:spMk id="15" creationId="{CFDCA153-5EC6-7495-A8EA-9A677E32C647}"/>
          </ac:spMkLst>
        </pc:spChg>
        <pc:picChg chg="add mod">
          <ac:chgData name="潘龙" userId="7fefb8f7-bbed-4920-9a63-a54615ada999" providerId="ADAL" clId="{000CBAED-1F82-438A-A751-78918C1CE5FB}" dt="2023-02-28T12:37:30.891" v="38" actId="1076"/>
          <ac:picMkLst>
            <pc:docMk/>
            <pc:sldMk cId="1017623033" sldId="482"/>
            <ac:picMk id="3" creationId="{04253E8D-255A-EEF8-5398-5E38EACF61BC}"/>
          </ac:picMkLst>
        </pc:picChg>
        <pc:picChg chg="add del mod">
          <ac:chgData name="潘龙" userId="7fefb8f7-bbed-4920-9a63-a54615ada999" providerId="ADAL" clId="{000CBAED-1F82-438A-A751-78918C1CE5FB}" dt="2023-02-28T13:25:03.330" v="1035" actId="478"/>
          <ac:picMkLst>
            <pc:docMk/>
            <pc:sldMk cId="1017623033" sldId="482"/>
            <ac:picMk id="5" creationId="{B0D6BDDA-1908-F373-D99D-8A5F59EB2202}"/>
          </ac:picMkLst>
        </pc:picChg>
        <pc:picChg chg="add del mod">
          <ac:chgData name="潘龙" userId="7fefb8f7-bbed-4920-9a63-a54615ada999" providerId="ADAL" clId="{000CBAED-1F82-438A-A751-78918C1CE5FB}" dt="2023-02-28T13:18:13.430" v="1034" actId="478"/>
          <ac:picMkLst>
            <pc:docMk/>
            <pc:sldMk cId="1017623033" sldId="482"/>
            <ac:picMk id="6" creationId="{D1AB3F99-DD41-E985-EE82-47CAE43B7AD7}"/>
          </ac:picMkLst>
        </pc:picChg>
        <pc:picChg chg="mod">
          <ac:chgData name="潘龙" userId="7fefb8f7-bbed-4920-9a63-a54615ada999" providerId="ADAL" clId="{000CBAED-1F82-438A-A751-78918C1CE5FB}" dt="2023-02-28T12:37:42.964" v="43" actId="1076"/>
          <ac:picMkLst>
            <pc:docMk/>
            <pc:sldMk cId="1017623033" sldId="482"/>
            <ac:picMk id="21" creationId="{85EBE073-8447-47F0-B130-39E3C8713D07}"/>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CF9DDA21-FBC8-4A11-A78E-A5B0BE6667D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37EACBC7-14E5-44AD-9C8D-64FF9C5D372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1CB6C6-6F2C-4B92-95C4-42BDA2B075DE}" type="datetimeFigureOut">
              <a:rPr lang="zh-CN" altLang="en-US" smtClean="0"/>
              <a:t>2023/5/1</a:t>
            </a:fld>
            <a:endParaRPr lang="zh-CN" altLang="en-US"/>
          </a:p>
        </p:txBody>
      </p:sp>
      <p:sp>
        <p:nvSpPr>
          <p:cNvPr id="4" name="页脚占位符 3">
            <a:extLst>
              <a:ext uri="{FF2B5EF4-FFF2-40B4-BE49-F238E27FC236}">
                <a16:creationId xmlns:a16="http://schemas.microsoft.com/office/drawing/2014/main" id="{0604E74C-7801-4647-A5EA-41F0DC017F4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CD4C44F9-1BF8-4048-BFF2-501EB2D7798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503E08D-3E06-4B2A-B57E-3A43AB4BB7D9}" type="slidenum">
              <a:rPr lang="zh-CN" altLang="en-US" smtClean="0"/>
              <a:t>‹#›</a:t>
            </a:fld>
            <a:endParaRPr lang="zh-CN" altLang="en-US"/>
          </a:p>
        </p:txBody>
      </p:sp>
    </p:spTree>
    <p:extLst>
      <p:ext uri="{BB962C8B-B14F-4D97-AF65-F5344CB8AC3E}">
        <p14:creationId xmlns:p14="http://schemas.microsoft.com/office/powerpoint/2010/main" val="885474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428FA1-C6C3-4652-AFCE-035CB3CD9591}" type="datetimeFigureOut">
              <a:rPr lang="zh-CN" altLang="en-US" smtClean="0"/>
              <a:t>2023/5/1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E3085A-5B65-4396-A4DC-65E088FCF981}" type="slidenum">
              <a:rPr lang="zh-CN" altLang="en-US" smtClean="0"/>
              <a:t>‹#›</a:t>
            </a:fld>
            <a:endParaRPr lang="zh-CN" altLang="en-US"/>
          </a:p>
        </p:txBody>
      </p:sp>
    </p:spTree>
    <p:extLst>
      <p:ext uri="{BB962C8B-B14F-4D97-AF65-F5344CB8AC3E}">
        <p14:creationId xmlns:p14="http://schemas.microsoft.com/office/powerpoint/2010/main" val="3956382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085A-5B65-4396-A4DC-65E088FCF981}" type="slidenum">
              <a:rPr lang="zh-CN" altLang="en-US" smtClean="0"/>
              <a:t>1</a:t>
            </a:fld>
            <a:endParaRPr lang="zh-CN" altLang="en-US"/>
          </a:p>
        </p:txBody>
      </p:sp>
    </p:spTree>
    <p:extLst>
      <p:ext uri="{BB962C8B-B14F-4D97-AF65-F5344CB8AC3E}">
        <p14:creationId xmlns:p14="http://schemas.microsoft.com/office/powerpoint/2010/main" val="3071147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That's why these researchers wanted to study this topic. Then they implemented a system called text2human, which allows users to input only some descriptors, and then automatically generate a human image.</a:t>
            </a:r>
            <a:endParaRPr lang="zh-CN" altLang="en-US" dirty="0"/>
          </a:p>
        </p:txBody>
      </p:sp>
      <p:sp>
        <p:nvSpPr>
          <p:cNvPr id="4" name="灯片编号占位符 3"/>
          <p:cNvSpPr>
            <a:spLocks noGrp="1"/>
          </p:cNvSpPr>
          <p:nvPr>
            <p:ph type="sldNum" sz="quarter" idx="5"/>
          </p:nvPr>
        </p:nvSpPr>
        <p:spPr/>
        <p:txBody>
          <a:bodyPr/>
          <a:lstStyle/>
          <a:p>
            <a:fld id="{72E3085A-5B65-4396-A4DC-65E088FCF981}" type="slidenum">
              <a:rPr lang="zh-CN" altLang="en-US" smtClean="0"/>
              <a:t>2</a:t>
            </a:fld>
            <a:endParaRPr lang="zh-CN" altLang="en-US"/>
          </a:p>
        </p:txBody>
      </p:sp>
    </p:spTree>
    <p:extLst>
      <p:ext uri="{BB962C8B-B14F-4D97-AF65-F5344CB8AC3E}">
        <p14:creationId xmlns:p14="http://schemas.microsoft.com/office/powerpoint/2010/main" val="3311242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main implementation process is divided into two parts, The first one is to </a:t>
            </a:r>
            <a:r>
              <a:rPr kumimoji="0" lang="en-US" altLang="zh-CN" sz="1200" b="0" i="0" u="none" strike="noStrike" kern="1200" cap="none" spc="0" normalizeH="0" baseline="0" noProof="0" dirty="0">
                <a:ln>
                  <a:noFill/>
                </a:ln>
                <a:uLnTx/>
                <a:uFillTx/>
                <a:latin typeface="Calibri" panose="020F0502020204030204" pitchFamily="34" charset="0"/>
                <a:ea typeface="Calibri" panose="020F0502020204030204" pitchFamily="34" charset="0"/>
                <a:cs typeface="Calibri" panose="020F0502020204030204" pitchFamily="34" charset="0"/>
              </a:rPr>
              <a:t>generate a human parsing mask with diverse clothes shapes based on the given human pose and user-specified texts describing the clothes shapes.  And then it will enrich the human parsing mask with diverse textures of clothes based on texts describing the clothes textures. We can get more details from this picture. As u can see that, this is the overview of text2human system. It has two stages. As I said it early, the stage one is to translate the human pose to the human parsing according the text describing the clothes shapes. And the stage two to use a sampler with mixture of experts to propose a feed-forward network to efficiently predict the human image.</a:t>
            </a:r>
          </a:p>
        </p:txBody>
      </p:sp>
      <p:sp>
        <p:nvSpPr>
          <p:cNvPr id="4" name="灯片编号占位符 3"/>
          <p:cNvSpPr>
            <a:spLocks noGrp="1"/>
          </p:cNvSpPr>
          <p:nvPr>
            <p:ph type="sldNum" sz="quarter" idx="5"/>
          </p:nvPr>
        </p:nvSpPr>
        <p:spPr/>
        <p:txBody>
          <a:bodyPr/>
          <a:lstStyle/>
          <a:p>
            <a:fld id="{72E3085A-5B65-4396-A4DC-65E088FCF981}" type="slidenum">
              <a:rPr lang="zh-CN" altLang="en-US" smtClean="0"/>
              <a:t>3</a:t>
            </a:fld>
            <a:endParaRPr lang="zh-CN" altLang="en-US"/>
          </a:p>
        </p:txBody>
      </p:sp>
    </p:spTree>
    <p:extLst>
      <p:ext uri="{BB962C8B-B14F-4D97-AF65-F5344CB8AC3E}">
        <p14:creationId xmlns:p14="http://schemas.microsoft.com/office/powerpoint/2010/main" val="3826721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723228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9801972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0_标题幻灯片">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A215B94F-35AA-4197-AACF-3190440DBCA7}"/>
              </a:ext>
            </a:extLst>
          </p:cNvPr>
          <p:cNvSpPr/>
          <p:nvPr userDrawn="1"/>
        </p:nvSpPr>
        <p:spPr>
          <a:xfrm>
            <a:off x="-2374014" y="-362081"/>
            <a:ext cx="5867663" cy="5867663"/>
          </a:xfrm>
          <a:prstGeom prst="ellipse">
            <a:avLst/>
          </a:prstGeom>
          <a:solidFill>
            <a:srgbClr val="FEA278"/>
          </a:soli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rgbClr val="393663"/>
              </a:solidFill>
              <a:latin typeface="Calibri" panose="020F0502020204030204" pitchFamily="34" charset="0"/>
            </a:endParaRPr>
          </a:p>
        </p:txBody>
      </p:sp>
      <p:sp>
        <p:nvSpPr>
          <p:cNvPr id="3" name="图片占位符 3">
            <a:extLst>
              <a:ext uri="{FF2B5EF4-FFF2-40B4-BE49-F238E27FC236}">
                <a16:creationId xmlns:a16="http://schemas.microsoft.com/office/drawing/2014/main" id="{F681538D-14C9-4AB8-B589-448679451297}"/>
              </a:ext>
            </a:extLst>
          </p:cNvPr>
          <p:cNvSpPr>
            <a:spLocks noGrp="1"/>
          </p:cNvSpPr>
          <p:nvPr>
            <p:ph type="pic" sz="quarter" idx="10"/>
          </p:nvPr>
        </p:nvSpPr>
        <p:spPr>
          <a:xfrm>
            <a:off x="1704458" y="736386"/>
            <a:ext cx="3670729" cy="3670729"/>
          </a:xfrm>
          <a:prstGeom prst="ellipse">
            <a:avLst/>
          </a:prstGeom>
        </p:spPr>
        <p:txBody>
          <a:bodyPr/>
          <a:lstStyle/>
          <a:p>
            <a:endParaRPr lang="zh-CN" altLang="en-US"/>
          </a:p>
        </p:txBody>
      </p:sp>
    </p:spTree>
    <p:extLst>
      <p:ext uri="{BB962C8B-B14F-4D97-AF65-F5344CB8AC3E}">
        <p14:creationId xmlns:p14="http://schemas.microsoft.com/office/powerpoint/2010/main" val="27365356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565EE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6734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8FBFF"/>
            </a:gs>
            <a:gs pos="33000">
              <a:srgbClr val="F7D1D9"/>
            </a:gs>
            <a:gs pos="71000">
              <a:srgbClr val="FAB0D1"/>
            </a:gs>
            <a:gs pos="100000">
              <a:srgbClr val="EEC9FE"/>
            </a:gs>
          </a:gsLst>
          <a:lin ang="189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Calibri" panose="020F0502020204030204" pitchFamily="34" charset="0"/>
              </a:defRPr>
            </a:lvl1pPr>
          </a:lstStyle>
          <a:p>
            <a:fld id="{FB7608A1-2387-4685-BA58-031B5ADDFCDD}" type="datetimeFigureOut">
              <a:rPr lang="zh-CN" altLang="en-US" smtClean="0"/>
              <a:pPr/>
              <a:t>2023/5/1</a:t>
            </a:fld>
            <a:endParaRPr lang="zh-CN" alt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latin typeface="Calibri" panose="020F0502020204030204" pitchFamily="34" charset="0"/>
              </a:defRPr>
            </a:lvl1pPr>
          </a:lstStyle>
          <a:p>
            <a:endParaRPr lang="zh-CN" alt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Calibri" panose="020F0502020204030204" pitchFamily="34" charset="0"/>
              </a:defRPr>
            </a:lvl1pPr>
          </a:lstStyle>
          <a:p>
            <a:fld id="{F1F32D51-9D61-45C5-8C71-8586F4332605}" type="slidenum">
              <a:rPr lang="zh-CN" altLang="en-US" smtClean="0"/>
              <a:pPr/>
              <a:t>‹#›</a:t>
            </a:fld>
            <a:endParaRPr lang="zh-CN" altLang="en-US" dirty="0"/>
          </a:p>
        </p:txBody>
      </p:sp>
    </p:spTree>
    <p:extLst>
      <p:ext uri="{BB962C8B-B14F-4D97-AF65-F5344CB8AC3E}">
        <p14:creationId xmlns:p14="http://schemas.microsoft.com/office/powerpoint/2010/main" val="3850984850"/>
      </p:ext>
    </p:extLst>
  </p:cSld>
  <p:clrMap bg1="lt1" tx1="dk1" bg2="lt2" tx2="dk2" accent1="accent1" accent2="accent2" accent3="accent3" accent4="accent4" accent5="accent5" accent6="accent6" hlink="hlink" folHlink="folHlink"/>
  <p:sldLayoutIdLst>
    <p:sldLayoutId id="2147483661" r:id="rId1"/>
    <p:sldLayoutId id="2147483688" r:id="rId2"/>
    <p:sldLayoutId id="2147483719" r:id="rId3"/>
    <p:sldLayoutId id="2147483720" r:id="rId4"/>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Calibri" panose="020F050202020403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Calibri" panose="020F050202020403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Calibri" panose="020F050202020403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Calibri" panose="020F050202020403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Calibri" panose="020F050202020403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8FBFF"/>
            </a:gs>
            <a:gs pos="43000">
              <a:srgbClr val="F7D1D9"/>
            </a:gs>
            <a:gs pos="71000">
              <a:srgbClr val="FAB0D1"/>
            </a:gs>
            <a:gs pos="100000">
              <a:srgbClr val="EEC9FE"/>
            </a:gs>
          </a:gsLst>
          <a:lin ang="18900000" scaled="1"/>
          <a:tileRect/>
        </a:gradFill>
        <a:effectLst/>
      </p:bgPr>
    </p:bg>
    <p:spTree>
      <p:nvGrpSpPr>
        <p:cNvPr id="1" name=""/>
        <p:cNvGrpSpPr/>
        <p:nvPr/>
      </p:nvGrpSpPr>
      <p:grpSpPr>
        <a:xfrm>
          <a:off x="0" y="0"/>
          <a:ext cx="0" cy="0"/>
          <a:chOff x="0" y="0"/>
          <a:chExt cx="0" cy="0"/>
        </a:xfrm>
      </p:grpSpPr>
      <p:sp>
        <p:nvSpPr>
          <p:cNvPr id="15" name="!!椭圆 14">
            <a:extLst>
              <a:ext uri="{FF2B5EF4-FFF2-40B4-BE49-F238E27FC236}">
                <a16:creationId xmlns:a16="http://schemas.microsoft.com/office/drawing/2014/main" id="{5D6170CE-EFCD-4F45-A61F-A86CAFAC988E}"/>
              </a:ext>
            </a:extLst>
          </p:cNvPr>
          <p:cNvSpPr/>
          <p:nvPr/>
        </p:nvSpPr>
        <p:spPr>
          <a:xfrm>
            <a:off x="7049730" y="-769579"/>
            <a:ext cx="2408903" cy="2408903"/>
          </a:xfrm>
          <a:prstGeom prst="ellipse">
            <a:avLst/>
          </a:prstGeom>
          <a:solidFill>
            <a:srgbClr val="FEA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 name="!!椭圆 1">
            <a:extLst>
              <a:ext uri="{FF2B5EF4-FFF2-40B4-BE49-F238E27FC236}">
                <a16:creationId xmlns:a16="http://schemas.microsoft.com/office/drawing/2014/main" id="{806D4F5E-A52C-44A2-948A-8FCE23EEC73D}"/>
              </a:ext>
            </a:extLst>
          </p:cNvPr>
          <p:cNvSpPr/>
          <p:nvPr/>
        </p:nvSpPr>
        <p:spPr>
          <a:xfrm>
            <a:off x="-550606" y="3559277"/>
            <a:ext cx="2408903" cy="2408903"/>
          </a:xfrm>
          <a:prstGeom prst="ellipse">
            <a:avLst/>
          </a:prstGeom>
          <a:solidFill>
            <a:srgbClr val="565E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8" name="矩形: 圆角 7">
            <a:extLst>
              <a:ext uri="{FF2B5EF4-FFF2-40B4-BE49-F238E27FC236}">
                <a16:creationId xmlns:a16="http://schemas.microsoft.com/office/drawing/2014/main" id="{1BC6A2D9-DF6A-40DD-BCF9-FE816D278104}"/>
              </a:ext>
            </a:extLst>
          </p:cNvPr>
          <p:cNvSpPr/>
          <p:nvPr/>
        </p:nvSpPr>
        <p:spPr>
          <a:xfrm>
            <a:off x="376519" y="456080"/>
            <a:ext cx="8390963" cy="4231340"/>
          </a:xfrm>
          <a:prstGeom prst="roundRect">
            <a:avLst>
              <a:gd name="adj" fmla="val 7107"/>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6" name="矩形 15">
            <a:extLst>
              <a:ext uri="{FF2B5EF4-FFF2-40B4-BE49-F238E27FC236}">
                <a16:creationId xmlns:a16="http://schemas.microsoft.com/office/drawing/2014/main" id="{BCD609F5-1BE5-4E3C-A99E-1876CFFB004E}"/>
              </a:ext>
            </a:extLst>
          </p:cNvPr>
          <p:cNvSpPr/>
          <p:nvPr/>
        </p:nvSpPr>
        <p:spPr>
          <a:xfrm>
            <a:off x="751813" y="2415904"/>
            <a:ext cx="4146202" cy="1384995"/>
          </a:xfrm>
          <a:prstGeom prst="rect">
            <a:avLst/>
          </a:prstGeom>
        </p:spPr>
        <p:txBody>
          <a:bodyPr wrap="square">
            <a:spAutoFit/>
          </a:bodyPr>
          <a:lstStyle/>
          <a:p>
            <a:r>
              <a:rPr lang="en-US" altLang="zh-CN" b="1" dirty="0">
                <a:solidFill>
                  <a:srgbClr val="6A4678"/>
                </a:solidFill>
                <a:latin typeface="+mj-lt"/>
              </a:rPr>
              <a:t>Author:</a:t>
            </a:r>
          </a:p>
          <a:p>
            <a:pPr>
              <a:spcAft>
                <a:spcPts val="600"/>
              </a:spcAft>
            </a:pPr>
            <a:r>
              <a:rPr lang="en-US" altLang="zh-CN" sz="1400" dirty="0" err="1">
                <a:solidFill>
                  <a:srgbClr val="6A4678"/>
                </a:solidFill>
                <a:latin typeface="Arial" panose="020B0604020202020204" pitchFamily="34" charset="0"/>
                <a:cs typeface="Arial" panose="020B0604020202020204" pitchFamily="34" charset="0"/>
              </a:rPr>
              <a:t>Yuming</a:t>
            </a:r>
            <a:r>
              <a:rPr lang="en-US" altLang="zh-CN" sz="1400" dirty="0">
                <a:solidFill>
                  <a:srgbClr val="6A4678"/>
                </a:solidFill>
                <a:latin typeface="Arial" panose="020B0604020202020204" pitchFamily="34" charset="0"/>
                <a:cs typeface="Arial" panose="020B0604020202020204" pitchFamily="34" charset="0"/>
              </a:rPr>
              <a:t> Jiang, Shuai Yang, </a:t>
            </a:r>
            <a:r>
              <a:rPr lang="en-US" altLang="zh-CN" sz="1400" dirty="0" err="1">
                <a:solidFill>
                  <a:srgbClr val="6A4678"/>
                </a:solidFill>
                <a:latin typeface="Arial" panose="020B0604020202020204" pitchFamily="34" charset="0"/>
                <a:cs typeface="Arial" panose="020B0604020202020204" pitchFamily="34" charset="0"/>
              </a:rPr>
              <a:t>Haonan</a:t>
            </a:r>
            <a:r>
              <a:rPr lang="en-US" altLang="zh-CN" sz="1400" dirty="0">
                <a:solidFill>
                  <a:srgbClr val="6A4678"/>
                </a:solidFill>
                <a:latin typeface="Arial" panose="020B0604020202020204" pitchFamily="34" charset="0"/>
                <a:cs typeface="Arial" panose="020B0604020202020204" pitchFamily="34" charset="0"/>
              </a:rPr>
              <a:t> </a:t>
            </a:r>
            <a:r>
              <a:rPr lang="en-US" altLang="zh-CN" sz="1400" dirty="0" err="1">
                <a:solidFill>
                  <a:srgbClr val="6A4678"/>
                </a:solidFill>
                <a:latin typeface="Arial" panose="020B0604020202020204" pitchFamily="34" charset="0"/>
                <a:cs typeface="Arial" panose="020B0604020202020204" pitchFamily="34" charset="0"/>
              </a:rPr>
              <a:t>Qiu</a:t>
            </a:r>
            <a:r>
              <a:rPr lang="en-US" altLang="zh-CN" sz="1400" dirty="0">
                <a:solidFill>
                  <a:srgbClr val="6A4678"/>
                </a:solidFill>
                <a:latin typeface="Arial" panose="020B0604020202020204" pitchFamily="34" charset="0"/>
                <a:cs typeface="Arial" panose="020B0604020202020204" pitchFamily="34" charset="0"/>
              </a:rPr>
              <a:t>, Wayne Wu, Chen Change Loy, </a:t>
            </a:r>
            <a:r>
              <a:rPr lang="en-US" altLang="zh-CN" sz="1400" dirty="0" err="1">
                <a:solidFill>
                  <a:srgbClr val="6A4678"/>
                </a:solidFill>
                <a:latin typeface="Arial" panose="020B0604020202020204" pitchFamily="34" charset="0"/>
                <a:cs typeface="Arial" panose="020B0604020202020204" pitchFamily="34" charset="0"/>
              </a:rPr>
              <a:t>Ziwei</a:t>
            </a:r>
            <a:r>
              <a:rPr lang="en-US" altLang="zh-CN" sz="1400" dirty="0">
                <a:solidFill>
                  <a:srgbClr val="6A4678"/>
                </a:solidFill>
                <a:latin typeface="Arial" panose="020B0604020202020204" pitchFamily="34" charset="0"/>
                <a:cs typeface="Arial" panose="020B0604020202020204" pitchFamily="34" charset="0"/>
              </a:rPr>
              <a:t> Liu</a:t>
            </a:r>
          </a:p>
          <a:p>
            <a:pPr>
              <a:spcAft>
                <a:spcPts val="600"/>
              </a:spcAft>
            </a:pPr>
            <a:r>
              <a:rPr lang="fr-FR" altLang="zh-CN" sz="1400" dirty="0">
                <a:solidFill>
                  <a:srgbClr val="6A4678"/>
                </a:solidFill>
                <a:latin typeface="Arial" panose="020B0604020202020204" pitchFamily="34" charset="0"/>
                <a:cs typeface="Arial" panose="020B0604020202020204" pitchFamily="34" charset="0"/>
              </a:rPr>
              <a:t>ACM Transactions on Graphics (TOG) - 2022</a:t>
            </a:r>
            <a:endParaRPr lang="en-US" altLang="zh-CN" sz="1400" dirty="0">
              <a:solidFill>
                <a:srgbClr val="6A4678"/>
              </a:solidFill>
              <a:latin typeface="Arial" panose="020B0604020202020204" pitchFamily="34" charset="0"/>
              <a:cs typeface="Arial" panose="020B0604020202020204" pitchFamily="34" charset="0"/>
            </a:endParaRPr>
          </a:p>
          <a:p>
            <a:pPr>
              <a:spcAft>
                <a:spcPts val="600"/>
              </a:spcAft>
            </a:pPr>
            <a:r>
              <a:rPr lang="en-US" altLang="zh-CN" sz="1400" dirty="0">
                <a:solidFill>
                  <a:srgbClr val="6A4678"/>
                </a:solidFill>
                <a:latin typeface="Arial" panose="020B0604020202020204" pitchFamily="34" charset="0"/>
                <a:cs typeface="Arial" panose="020B0604020202020204" pitchFamily="34" charset="0"/>
              </a:rPr>
              <a:t>DOI: 10.1145/3528223.3530104</a:t>
            </a:r>
          </a:p>
        </p:txBody>
      </p:sp>
      <p:sp>
        <p:nvSpPr>
          <p:cNvPr id="18" name="文本框 17">
            <a:extLst>
              <a:ext uri="{FF2B5EF4-FFF2-40B4-BE49-F238E27FC236}">
                <a16:creationId xmlns:a16="http://schemas.microsoft.com/office/drawing/2014/main" id="{2D833CA0-5F57-466B-8AEA-2915A68BAF80}"/>
              </a:ext>
            </a:extLst>
          </p:cNvPr>
          <p:cNvSpPr txBox="1"/>
          <p:nvPr/>
        </p:nvSpPr>
        <p:spPr>
          <a:xfrm>
            <a:off x="734763" y="1043346"/>
            <a:ext cx="5584685" cy="1384995"/>
          </a:xfrm>
          <a:prstGeom prst="rect">
            <a:avLst/>
          </a:prstGeom>
          <a:noFill/>
        </p:spPr>
        <p:txBody>
          <a:bodyPr wrap="square">
            <a:spAutoFit/>
          </a:bodyPr>
          <a:lstStyle/>
          <a:p>
            <a:r>
              <a:rPr lang="en-US" altLang="zh-CN" sz="2800" b="1" dirty="0">
                <a:solidFill>
                  <a:srgbClr val="6A4678"/>
                </a:solidFill>
                <a:latin typeface="+mj-lt"/>
              </a:rPr>
              <a:t>Text2Human: Text-Driven Controllable Human Image Generation</a:t>
            </a:r>
          </a:p>
        </p:txBody>
      </p:sp>
      <p:sp>
        <p:nvSpPr>
          <p:cNvPr id="10" name="!!r-rect">
            <a:extLst>
              <a:ext uri="{FF2B5EF4-FFF2-40B4-BE49-F238E27FC236}">
                <a16:creationId xmlns:a16="http://schemas.microsoft.com/office/drawing/2014/main" id="{D922383B-F2BA-4EE3-92FB-596094719CB1}"/>
              </a:ext>
            </a:extLst>
          </p:cNvPr>
          <p:cNvSpPr/>
          <p:nvPr/>
        </p:nvSpPr>
        <p:spPr>
          <a:xfrm>
            <a:off x="802109" y="4053121"/>
            <a:ext cx="1239865" cy="368811"/>
          </a:xfrm>
          <a:prstGeom prst="roundRect">
            <a:avLst>
              <a:gd name="adj" fmla="val 50000"/>
            </a:avLst>
          </a:prstGeom>
          <a:gradFill flip="none" rotWithShape="1">
            <a:gsLst>
              <a:gs pos="0">
                <a:srgbClr val="393663"/>
              </a:gs>
              <a:gs pos="64000">
                <a:srgbClr val="5E4276"/>
              </a:gs>
              <a:gs pos="100000">
                <a:srgbClr val="6D437C"/>
              </a:gs>
            </a:gsLst>
            <a:lin ang="0" scaled="1"/>
            <a:tileRect/>
          </a:gradFill>
          <a:ln>
            <a:noFill/>
          </a:ln>
          <a:effectLst>
            <a:outerShdw blurRad="127000" dist="127000" dir="5400000" algn="t" rotWithShape="0">
              <a:srgbClr val="393663">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200" b="1" dirty="0">
                <a:solidFill>
                  <a:prstClr val="white"/>
                </a:solidFill>
                <a:effectLst>
                  <a:outerShdw blurRad="50800" dist="38100" dir="5400000" algn="t" rotWithShape="0">
                    <a:prstClr val="black">
                      <a:alpha val="40000"/>
                    </a:prstClr>
                  </a:outerShdw>
                </a:effectLst>
                <a:latin typeface="Century Gothic"/>
                <a:ea typeface="微软雅黑 Light"/>
              </a:rPr>
              <a:t>Long Pan</a:t>
            </a:r>
            <a:endParaRPr kumimoji="0" lang="en-US" altLang="zh-CN" sz="1200" b="1" i="0" u="none" strike="noStrike" kern="1200" cap="none" spc="0" normalizeH="0" baseline="0" noProof="0" dirty="0">
              <a:ln>
                <a:noFill/>
              </a:ln>
              <a:solidFill>
                <a:prstClr val="white"/>
              </a:solidFill>
              <a:effectLst>
                <a:outerShdw blurRad="50800" dist="38100" dir="5400000" algn="t" rotWithShape="0">
                  <a:prstClr val="black">
                    <a:alpha val="40000"/>
                  </a:prstClr>
                </a:outerShdw>
              </a:effectLst>
              <a:uLnTx/>
              <a:uFillTx/>
              <a:latin typeface="Century Gothic"/>
              <a:ea typeface="微软雅黑 Light"/>
              <a:cs typeface="+mn-cs"/>
            </a:endParaRPr>
          </a:p>
        </p:txBody>
      </p:sp>
      <p:sp>
        <p:nvSpPr>
          <p:cNvPr id="17" name="椭圆 16">
            <a:extLst>
              <a:ext uri="{FF2B5EF4-FFF2-40B4-BE49-F238E27FC236}">
                <a16:creationId xmlns:a16="http://schemas.microsoft.com/office/drawing/2014/main" id="{47DB5975-98E5-4425-A438-176E2C6DBFD2}"/>
              </a:ext>
            </a:extLst>
          </p:cNvPr>
          <p:cNvSpPr/>
          <p:nvPr/>
        </p:nvSpPr>
        <p:spPr>
          <a:xfrm>
            <a:off x="587577" y="286262"/>
            <a:ext cx="757084" cy="75708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9" name="椭圆 18">
            <a:extLst>
              <a:ext uri="{FF2B5EF4-FFF2-40B4-BE49-F238E27FC236}">
                <a16:creationId xmlns:a16="http://schemas.microsoft.com/office/drawing/2014/main" id="{DD9D13DF-7E2C-4C75-812F-CC8F6FED0D4B}"/>
              </a:ext>
            </a:extLst>
          </p:cNvPr>
          <p:cNvSpPr/>
          <p:nvPr/>
        </p:nvSpPr>
        <p:spPr>
          <a:xfrm>
            <a:off x="4572000" y="3296037"/>
            <a:ext cx="757084" cy="75708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0" name="椭圆 19">
            <a:extLst>
              <a:ext uri="{FF2B5EF4-FFF2-40B4-BE49-F238E27FC236}">
                <a16:creationId xmlns:a16="http://schemas.microsoft.com/office/drawing/2014/main" id="{6DDA0444-A68B-4777-99C9-D492E53575CB}"/>
              </a:ext>
            </a:extLst>
          </p:cNvPr>
          <p:cNvSpPr/>
          <p:nvPr/>
        </p:nvSpPr>
        <p:spPr>
          <a:xfrm>
            <a:off x="5213782" y="990493"/>
            <a:ext cx="392524" cy="39252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pic>
        <p:nvPicPr>
          <p:cNvPr id="3" name="图片 2">
            <a:extLst>
              <a:ext uri="{FF2B5EF4-FFF2-40B4-BE49-F238E27FC236}">
                <a16:creationId xmlns:a16="http://schemas.microsoft.com/office/drawing/2014/main" id="{80C82ED1-974A-9D83-4B93-E82D3AEE1287}"/>
              </a:ext>
            </a:extLst>
          </p:cNvPr>
          <p:cNvPicPr>
            <a:picLocks noChangeAspect="1"/>
          </p:cNvPicPr>
          <p:nvPr/>
        </p:nvPicPr>
        <p:blipFill rotWithShape="1">
          <a:blip r:embed="rId3">
            <a:extLst>
              <a:ext uri="{28A0092B-C50C-407E-A947-70E740481C1C}">
                <a14:useLocalDpi xmlns:a14="http://schemas.microsoft.com/office/drawing/2010/main" val="0"/>
              </a:ext>
            </a:extLst>
          </a:blip>
          <a:srcRect l="32687" t="25903" r="26561"/>
          <a:stretch/>
        </p:blipFill>
        <p:spPr>
          <a:xfrm>
            <a:off x="5589166" y="92954"/>
            <a:ext cx="2665015" cy="4670774"/>
          </a:xfrm>
          <a:prstGeom prst="rect">
            <a:avLst/>
          </a:prstGeom>
        </p:spPr>
      </p:pic>
      <p:pic>
        <p:nvPicPr>
          <p:cNvPr id="4" name="图片 3">
            <a:extLst>
              <a:ext uri="{FF2B5EF4-FFF2-40B4-BE49-F238E27FC236}">
                <a16:creationId xmlns:a16="http://schemas.microsoft.com/office/drawing/2014/main" id="{05A86AA5-F108-173D-BBAD-DC8E90C099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9859" y="-103990"/>
            <a:ext cx="1181397" cy="1120140"/>
          </a:xfrm>
          <a:prstGeom prst="rect">
            <a:avLst/>
          </a:prstGeom>
        </p:spPr>
      </p:pic>
    </p:spTree>
    <p:extLst>
      <p:ext uri="{BB962C8B-B14F-4D97-AF65-F5344CB8AC3E}">
        <p14:creationId xmlns:p14="http://schemas.microsoft.com/office/powerpoint/2010/main" val="18179233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2EFAC4DA-2848-4557-80D8-354798B3533A}"/>
              </a:ext>
            </a:extLst>
          </p:cNvPr>
          <p:cNvSpPr/>
          <p:nvPr/>
        </p:nvSpPr>
        <p:spPr>
          <a:xfrm>
            <a:off x="5319131" y="-234177"/>
            <a:ext cx="5731727" cy="5731727"/>
          </a:xfrm>
          <a:prstGeom prst="ellipse">
            <a:avLst/>
          </a:prstGeom>
          <a:solidFill>
            <a:srgbClr val="565EE9"/>
          </a:soli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2" name="矩形 11">
            <a:extLst>
              <a:ext uri="{FF2B5EF4-FFF2-40B4-BE49-F238E27FC236}">
                <a16:creationId xmlns:a16="http://schemas.microsoft.com/office/drawing/2014/main" id="{D4F50C73-9B06-424E-8ED3-F627748E3D5B}"/>
              </a:ext>
            </a:extLst>
          </p:cNvPr>
          <p:cNvSpPr/>
          <p:nvPr/>
        </p:nvSpPr>
        <p:spPr>
          <a:xfrm>
            <a:off x="325859" y="922834"/>
            <a:ext cx="4942734" cy="3847207"/>
          </a:xfrm>
          <a:prstGeom prst="rect">
            <a:avLst/>
          </a:prstGeom>
        </p:spPr>
        <p:txBody>
          <a:bodyPr wrap="square">
            <a:spAutoFit/>
          </a:bodyPr>
          <a:lstStyle/>
          <a:p>
            <a:pPr marL="0" marR="0" lvl="0" indent="0" defTabSz="457200" rtl="0" eaLnBrk="1" fontAlgn="auto" latinLnBrk="0" hangingPunct="1">
              <a:spcBef>
                <a:spcPts val="0"/>
              </a:spcBef>
              <a:spcAft>
                <a:spcPts val="600"/>
              </a:spcAft>
              <a:buClrTx/>
              <a:buSzTx/>
              <a:buFontTx/>
              <a:buNone/>
              <a:tabLst/>
              <a:defRPr/>
            </a:pPr>
            <a:r>
              <a:rPr kumimoji="0" lang="en-US" altLang="zh-CN" b="0" i="0" u="none" strike="noStrike" kern="1200" cap="none" spc="0" normalizeH="0" baseline="0" noProof="0" dirty="0">
                <a:ln>
                  <a:noFill/>
                </a:ln>
                <a:solidFill>
                  <a:schemeClr val="tx1">
                    <a:lumMod val="75000"/>
                    <a:lumOff val="25000"/>
                  </a:schemeClr>
                </a:solidFill>
                <a:uLnTx/>
                <a:uFillTx/>
                <a:latin typeface="Calibri" panose="020F0502020204030204" pitchFamily="34" charset="0"/>
                <a:ea typeface="微软雅黑 Light"/>
                <a:cs typeface="+mn-cs"/>
              </a:rPr>
              <a:t>Recent years have witnessed the rapid progress of image generation since the emergence of Generative Adversarial Networks (GANs) .</a:t>
            </a:r>
          </a:p>
          <a:p>
            <a:pPr marL="0" marR="0" lvl="0" indent="0" defTabSz="457200" rtl="0" eaLnBrk="1" fontAlgn="auto" latinLnBrk="0" hangingPunct="1">
              <a:spcBef>
                <a:spcPts val="0"/>
              </a:spcBef>
              <a:spcAft>
                <a:spcPts val="600"/>
              </a:spcAft>
              <a:buClrTx/>
              <a:buSzTx/>
              <a:buFontTx/>
              <a:buNone/>
              <a:tabLst/>
              <a:defRPr/>
            </a:pPr>
            <a:r>
              <a:rPr kumimoji="0" lang="en-US" altLang="zh-CN" b="0" i="0" u="none" strike="noStrike" kern="1200" cap="none" spc="0" normalizeH="0" baseline="0" noProof="0" dirty="0">
                <a:ln>
                  <a:noFill/>
                </a:ln>
                <a:solidFill>
                  <a:schemeClr val="tx1">
                    <a:lumMod val="75000"/>
                    <a:lumOff val="25000"/>
                  </a:schemeClr>
                </a:solidFill>
                <a:uLnTx/>
                <a:uFillTx/>
                <a:latin typeface="Calibri" panose="020F0502020204030204" pitchFamily="34" charset="0"/>
                <a:ea typeface="微软雅黑 Light"/>
                <a:cs typeface="+mn-cs"/>
              </a:rPr>
              <a:t>Human full-body images, another type of human-related media, are more diverse, richer, and fine-grained in content. </a:t>
            </a:r>
          </a:p>
          <a:p>
            <a:pPr marL="0" marR="0" lvl="0" indent="0" defTabSz="457200" rtl="0" eaLnBrk="1" fontAlgn="auto" latinLnBrk="0" hangingPunct="1">
              <a:spcBef>
                <a:spcPts val="0"/>
              </a:spcBef>
              <a:spcAft>
                <a:spcPts val="600"/>
              </a:spcAft>
              <a:buClrTx/>
              <a:buSzTx/>
              <a:buFontTx/>
              <a:buNone/>
              <a:tabLst/>
              <a:defRPr/>
            </a:pPr>
            <a:r>
              <a:rPr kumimoji="0" lang="en-US" altLang="zh-CN" b="0" i="0" u="none" strike="noStrike" kern="1200" cap="none" spc="0" normalizeH="0" baseline="0" noProof="0" dirty="0">
                <a:ln>
                  <a:noFill/>
                </a:ln>
                <a:solidFill>
                  <a:schemeClr val="tx1">
                    <a:lumMod val="75000"/>
                    <a:lumOff val="25000"/>
                  </a:schemeClr>
                </a:solidFill>
                <a:uLnTx/>
                <a:uFillTx/>
                <a:latin typeface="Calibri" panose="020F0502020204030204" pitchFamily="34" charset="0"/>
                <a:ea typeface="微软雅黑 Light"/>
                <a:cs typeface="+mn-cs"/>
              </a:rPr>
              <a:t>From the perspective of applications and interactions, apart from generating high-fidelity human images, it is even desirable to intuitively control the synthesized human images for layman users. For example, they may want to generate a person wearing a floral T-shirt and jeans without expert software knowledge.</a:t>
            </a:r>
          </a:p>
        </p:txBody>
      </p:sp>
      <p:pic>
        <p:nvPicPr>
          <p:cNvPr id="21" name="图片 20">
            <a:extLst>
              <a:ext uri="{FF2B5EF4-FFF2-40B4-BE49-F238E27FC236}">
                <a16:creationId xmlns:a16="http://schemas.microsoft.com/office/drawing/2014/main" id="{85EBE073-8447-47F0-B130-39E3C8713D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9806" y="-697064"/>
            <a:ext cx="1825956" cy="1760018"/>
          </a:xfrm>
          <a:prstGeom prst="rect">
            <a:avLst/>
          </a:prstGeom>
        </p:spPr>
      </p:pic>
      <p:sp>
        <p:nvSpPr>
          <p:cNvPr id="17" name="椭圆 16">
            <a:extLst>
              <a:ext uri="{FF2B5EF4-FFF2-40B4-BE49-F238E27FC236}">
                <a16:creationId xmlns:a16="http://schemas.microsoft.com/office/drawing/2014/main" id="{64AA5910-A4DA-4E0E-9E5E-41AEB50EE7C1}"/>
              </a:ext>
            </a:extLst>
          </p:cNvPr>
          <p:cNvSpPr/>
          <p:nvPr/>
        </p:nvSpPr>
        <p:spPr>
          <a:xfrm>
            <a:off x="6442025" y="4443413"/>
            <a:ext cx="392524" cy="39252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8" name="椭圆 17">
            <a:extLst>
              <a:ext uri="{FF2B5EF4-FFF2-40B4-BE49-F238E27FC236}">
                <a16:creationId xmlns:a16="http://schemas.microsoft.com/office/drawing/2014/main" id="{0A80EAE7-8399-4EF1-9486-F339DE0CAD83}"/>
              </a:ext>
            </a:extLst>
          </p:cNvPr>
          <p:cNvSpPr/>
          <p:nvPr/>
        </p:nvSpPr>
        <p:spPr>
          <a:xfrm>
            <a:off x="6206894" y="742270"/>
            <a:ext cx="537890" cy="537890"/>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9" name="椭圆 18">
            <a:extLst>
              <a:ext uri="{FF2B5EF4-FFF2-40B4-BE49-F238E27FC236}">
                <a16:creationId xmlns:a16="http://schemas.microsoft.com/office/drawing/2014/main" id="{245CBB18-F0B5-4EAB-9998-CCECA6DCB733}"/>
              </a:ext>
            </a:extLst>
          </p:cNvPr>
          <p:cNvSpPr/>
          <p:nvPr/>
        </p:nvSpPr>
        <p:spPr>
          <a:xfrm>
            <a:off x="4277950" y="4539208"/>
            <a:ext cx="294050" cy="294050"/>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5" name="!!椭圆 14">
            <a:extLst>
              <a:ext uri="{FF2B5EF4-FFF2-40B4-BE49-F238E27FC236}">
                <a16:creationId xmlns:a16="http://schemas.microsoft.com/office/drawing/2014/main" id="{CFDCA153-5EC6-7495-A8EA-9A677E32C647}"/>
              </a:ext>
            </a:extLst>
          </p:cNvPr>
          <p:cNvSpPr/>
          <p:nvPr/>
        </p:nvSpPr>
        <p:spPr>
          <a:xfrm>
            <a:off x="5268593" y="2960570"/>
            <a:ext cx="1440660" cy="1440660"/>
          </a:xfrm>
          <a:prstGeom prst="ellipse">
            <a:avLst/>
          </a:prstGeom>
          <a:solidFill>
            <a:srgbClr val="FEA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8" name="!!r-rect">
            <a:extLst>
              <a:ext uri="{FF2B5EF4-FFF2-40B4-BE49-F238E27FC236}">
                <a16:creationId xmlns:a16="http://schemas.microsoft.com/office/drawing/2014/main" id="{053B4922-375B-9AD4-1498-FA1DEB2BC3B9}"/>
              </a:ext>
            </a:extLst>
          </p:cNvPr>
          <p:cNvSpPr/>
          <p:nvPr/>
        </p:nvSpPr>
        <p:spPr>
          <a:xfrm>
            <a:off x="325859" y="373459"/>
            <a:ext cx="1547391" cy="368811"/>
          </a:xfrm>
          <a:prstGeom prst="roundRect">
            <a:avLst>
              <a:gd name="adj" fmla="val 50000"/>
            </a:avLst>
          </a:prstGeom>
          <a:gradFill flip="none" rotWithShape="1">
            <a:gsLst>
              <a:gs pos="0">
                <a:srgbClr val="393663"/>
              </a:gs>
              <a:gs pos="64000">
                <a:srgbClr val="5E4276"/>
              </a:gs>
              <a:gs pos="100000">
                <a:srgbClr val="6D437C"/>
              </a:gs>
            </a:gsLst>
            <a:lin ang="0" scaled="1"/>
            <a:tileRect/>
          </a:gradFill>
          <a:ln>
            <a:noFill/>
          </a:ln>
          <a:effectLst>
            <a:outerShdw blurRad="127000" dist="127000" dir="5400000" algn="t" rotWithShape="0">
              <a:srgbClr val="393663">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solidFill>
                <a:effectLst>
                  <a:outerShdw blurRad="50800" dist="38100" dir="5400000" algn="t" rotWithShape="0">
                    <a:prstClr val="black">
                      <a:alpha val="40000"/>
                    </a:prstClr>
                  </a:outerShdw>
                </a:effectLst>
                <a:uLnTx/>
                <a:uFillTx/>
                <a:latin typeface="Century Gothic"/>
                <a:ea typeface="微软雅黑 Light"/>
                <a:cs typeface="+mn-cs"/>
              </a:rPr>
              <a:t>Motivation</a:t>
            </a:r>
          </a:p>
        </p:txBody>
      </p:sp>
      <p:pic>
        <p:nvPicPr>
          <p:cNvPr id="3" name="图片 3">
            <a:extLst>
              <a:ext uri="{FF2B5EF4-FFF2-40B4-BE49-F238E27FC236}">
                <a16:creationId xmlns:a16="http://schemas.microsoft.com/office/drawing/2014/main" id="{04253E8D-255A-EEF8-5398-5E38EACF61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3656" y="248841"/>
            <a:ext cx="4768450" cy="4521200"/>
          </a:xfrm>
          <a:prstGeom prst="rect">
            <a:avLst/>
          </a:prstGeom>
        </p:spPr>
      </p:pic>
    </p:spTree>
    <p:extLst>
      <p:ext uri="{BB962C8B-B14F-4D97-AF65-F5344CB8AC3E}">
        <p14:creationId xmlns:p14="http://schemas.microsoft.com/office/powerpoint/2010/main" val="10176230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椭圆 20">
            <a:extLst>
              <a:ext uri="{FF2B5EF4-FFF2-40B4-BE49-F238E27FC236}">
                <a16:creationId xmlns:a16="http://schemas.microsoft.com/office/drawing/2014/main" id="{A63A6C17-6B67-42A5-8A73-0704FA46D71E}"/>
              </a:ext>
            </a:extLst>
          </p:cNvPr>
          <p:cNvSpPr/>
          <p:nvPr/>
        </p:nvSpPr>
        <p:spPr>
          <a:xfrm>
            <a:off x="-1231809" y="-1121598"/>
            <a:ext cx="4136716" cy="3819357"/>
          </a:xfrm>
          <a:prstGeom prst="ellipse">
            <a:avLst/>
          </a:prstGeom>
          <a:solidFill>
            <a:srgbClr val="565E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13" name="椭圆 12">
            <a:extLst>
              <a:ext uri="{FF2B5EF4-FFF2-40B4-BE49-F238E27FC236}">
                <a16:creationId xmlns:a16="http://schemas.microsoft.com/office/drawing/2014/main" id="{120CB156-88D7-4EDC-B057-9992E1592DCD}"/>
              </a:ext>
            </a:extLst>
          </p:cNvPr>
          <p:cNvSpPr/>
          <p:nvPr/>
        </p:nvSpPr>
        <p:spPr>
          <a:xfrm>
            <a:off x="6358412" y="2576871"/>
            <a:ext cx="3481222" cy="3448480"/>
          </a:xfrm>
          <a:prstGeom prst="ellipse">
            <a:avLst/>
          </a:prstGeom>
          <a:solidFill>
            <a:srgbClr val="FEA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7" name="矩形: 圆角 6">
            <a:extLst>
              <a:ext uri="{FF2B5EF4-FFF2-40B4-BE49-F238E27FC236}">
                <a16:creationId xmlns:a16="http://schemas.microsoft.com/office/drawing/2014/main" id="{DC295ABE-D09A-4528-AC74-2A4FF8515717}"/>
              </a:ext>
            </a:extLst>
          </p:cNvPr>
          <p:cNvSpPr/>
          <p:nvPr/>
        </p:nvSpPr>
        <p:spPr>
          <a:xfrm>
            <a:off x="285632" y="914400"/>
            <a:ext cx="8572736" cy="3314700"/>
          </a:xfrm>
          <a:prstGeom prst="roundRect">
            <a:avLst>
              <a:gd name="adj" fmla="val 11179"/>
            </a:avLst>
          </a:prstGeom>
          <a:gradFill>
            <a:gsLst>
              <a:gs pos="0">
                <a:srgbClr val="FFE6E2"/>
              </a:gs>
              <a:gs pos="58000">
                <a:srgbClr val="FCFBF9"/>
              </a:gs>
              <a:gs pos="100000">
                <a:srgbClr val="FEFDFC"/>
              </a:gs>
            </a:gsLst>
            <a:lin ang="18900000" scaled="1"/>
          </a:gradFill>
          <a:ln>
            <a:noFill/>
          </a:ln>
          <a:effectLst>
            <a:outerShdw blurRad="127000" dist="127000" dir="5400000" algn="t" rotWithShape="0">
              <a:srgbClr val="EB81A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pic>
        <p:nvPicPr>
          <p:cNvPr id="9" name="图片 8">
            <a:extLst>
              <a:ext uri="{FF2B5EF4-FFF2-40B4-BE49-F238E27FC236}">
                <a16:creationId xmlns:a16="http://schemas.microsoft.com/office/drawing/2014/main" id="{6C52696E-70AF-4137-B8ED-877DA770F6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860" y="1084252"/>
            <a:ext cx="4185747" cy="3968708"/>
          </a:xfrm>
          <a:prstGeom prst="rect">
            <a:avLst/>
          </a:prstGeom>
        </p:spPr>
      </p:pic>
      <p:sp>
        <p:nvSpPr>
          <p:cNvPr id="10" name="PA_矩形 8">
            <a:extLst>
              <a:ext uri="{FF2B5EF4-FFF2-40B4-BE49-F238E27FC236}">
                <a16:creationId xmlns:a16="http://schemas.microsoft.com/office/drawing/2014/main" id="{E0C34E79-3287-451E-86CC-F4ADCC5B5608}"/>
              </a:ext>
            </a:extLst>
          </p:cNvPr>
          <p:cNvSpPr/>
          <p:nvPr>
            <p:custDataLst>
              <p:tags r:id="rId1"/>
            </p:custDataLst>
          </p:nvPr>
        </p:nvSpPr>
        <p:spPr>
          <a:xfrm>
            <a:off x="1524784" y="1170619"/>
            <a:ext cx="3207169" cy="523220"/>
          </a:xfrm>
          <a:prstGeom prst="rect">
            <a:avLst/>
          </a:prstGeom>
        </p:spPr>
        <p:txBody>
          <a:bodyPr wrap="square">
            <a:spAutoFit/>
          </a:bodyPr>
          <a:lstStyle/>
          <a:p>
            <a:pPr defTabSz="685800"/>
            <a:r>
              <a:rPr lang="en-US" altLang="zh-CN" sz="2800" b="1" kern="0" dirty="0">
                <a:solidFill>
                  <a:srgbClr val="393663"/>
                </a:solidFill>
                <a:latin typeface="+mj-lt"/>
                <a:ea typeface="微软雅黑"/>
              </a:rPr>
              <a:t>Implementation</a:t>
            </a:r>
          </a:p>
        </p:txBody>
      </p:sp>
      <p:sp>
        <p:nvSpPr>
          <p:cNvPr id="12" name="矩形 11">
            <a:extLst>
              <a:ext uri="{FF2B5EF4-FFF2-40B4-BE49-F238E27FC236}">
                <a16:creationId xmlns:a16="http://schemas.microsoft.com/office/drawing/2014/main" id="{C195B90A-8F34-4A9D-88E1-6ADF05AC0E7A}"/>
              </a:ext>
            </a:extLst>
          </p:cNvPr>
          <p:cNvSpPr/>
          <p:nvPr/>
        </p:nvSpPr>
        <p:spPr>
          <a:xfrm>
            <a:off x="3290259" y="1783373"/>
            <a:ext cx="5062830" cy="1162113"/>
          </a:xfrm>
          <a:prstGeom prst="rect">
            <a:avLst/>
          </a:prstGeom>
        </p:spPr>
        <p:txBody>
          <a:bodyPr wrap="square">
            <a:spAutoFit/>
          </a:bodyPr>
          <a:lstStyle/>
          <a:p>
            <a:pPr marL="0" marR="0" lvl="0" indent="0" defTabSz="4572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uLnTx/>
                <a:uFillTx/>
                <a:latin typeface="Calibri" panose="020F0502020204030204" pitchFamily="34" charset="0"/>
                <a:ea typeface="Calibri" panose="020F0502020204030204" pitchFamily="34" charset="0"/>
                <a:cs typeface="Calibri" panose="020F0502020204030204" pitchFamily="34" charset="0"/>
              </a:rPr>
              <a:t>Generate a human parsing mask with diverse clothes shapes based on the given human pose and user-specified texts describing the clothes shapes. </a:t>
            </a:r>
          </a:p>
        </p:txBody>
      </p:sp>
      <p:sp>
        <p:nvSpPr>
          <p:cNvPr id="15" name="!!r-rect">
            <a:extLst>
              <a:ext uri="{FF2B5EF4-FFF2-40B4-BE49-F238E27FC236}">
                <a16:creationId xmlns:a16="http://schemas.microsoft.com/office/drawing/2014/main" id="{7702BF9A-29D8-4D61-8BF0-71B8303584CF}"/>
              </a:ext>
            </a:extLst>
          </p:cNvPr>
          <p:cNvSpPr/>
          <p:nvPr/>
        </p:nvSpPr>
        <p:spPr>
          <a:xfrm>
            <a:off x="4609492" y="1243060"/>
            <a:ext cx="1690990" cy="368811"/>
          </a:xfrm>
          <a:prstGeom prst="roundRect">
            <a:avLst>
              <a:gd name="adj" fmla="val 50000"/>
            </a:avLst>
          </a:prstGeom>
          <a:gradFill flip="none" rotWithShape="1">
            <a:gsLst>
              <a:gs pos="0">
                <a:srgbClr val="393663"/>
              </a:gs>
              <a:gs pos="64000">
                <a:srgbClr val="5E4276"/>
              </a:gs>
              <a:gs pos="100000">
                <a:srgbClr val="6D437C"/>
              </a:gs>
            </a:gsLst>
            <a:lin ang="0" scaled="1"/>
            <a:tileRect/>
          </a:gradFill>
          <a:ln>
            <a:noFill/>
          </a:ln>
          <a:effectLst>
            <a:outerShdw blurRad="127000" dist="127000" dir="5400000" algn="t" rotWithShape="0">
              <a:srgbClr val="393663">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dirty="0">
                <a:ln>
                  <a:noFill/>
                </a:ln>
                <a:solidFill>
                  <a:prstClr val="white"/>
                </a:solidFill>
                <a:effectLst>
                  <a:outerShdw blurRad="50800" dist="38100" dir="5400000" algn="t" rotWithShape="0">
                    <a:prstClr val="black">
                      <a:alpha val="40000"/>
                    </a:prstClr>
                  </a:outerShdw>
                </a:effectLst>
                <a:uLnTx/>
                <a:uFillTx/>
                <a:latin typeface="Century Gothic"/>
                <a:ea typeface="微软雅黑 Light"/>
                <a:cs typeface="+mn-cs"/>
              </a:rPr>
              <a:t>How it works?</a:t>
            </a:r>
            <a:endParaRPr kumimoji="0" lang="zh-CN" altLang="en-US" b="1" i="0" u="none" strike="noStrike" kern="1200" cap="none" spc="0" normalizeH="0" baseline="0" noProof="0" dirty="0">
              <a:ln>
                <a:noFill/>
              </a:ln>
              <a:solidFill>
                <a:prstClr val="white"/>
              </a:solidFill>
              <a:effectLst>
                <a:outerShdw blurRad="50800" dist="38100" dir="5400000" algn="t" rotWithShape="0">
                  <a:prstClr val="black">
                    <a:alpha val="40000"/>
                  </a:prstClr>
                </a:outerShdw>
              </a:effectLst>
              <a:uLnTx/>
              <a:uFillTx/>
              <a:latin typeface="Century Gothic"/>
              <a:ea typeface="微软雅黑 Light"/>
              <a:cs typeface="+mn-cs"/>
            </a:endParaRPr>
          </a:p>
        </p:txBody>
      </p:sp>
      <p:sp>
        <p:nvSpPr>
          <p:cNvPr id="17" name="文本框 16"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D6C88F8C-3BAD-4061-8581-9BC14169E0A1}"/>
              </a:ext>
            </a:extLst>
          </p:cNvPr>
          <p:cNvSpPr txBox="1"/>
          <p:nvPr/>
        </p:nvSpPr>
        <p:spPr>
          <a:xfrm>
            <a:off x="4878987" y="270233"/>
            <a:ext cx="1152000"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6A4678"/>
                </a:solidFill>
                <a:effectLst/>
                <a:uLnTx/>
                <a:uFillTx/>
                <a:latin typeface="+mj-lt"/>
                <a:ea typeface="微软雅黑 Light"/>
                <a:cs typeface="+mn-cs"/>
              </a:rPr>
              <a:t>Introduction</a:t>
            </a:r>
          </a:p>
        </p:txBody>
      </p:sp>
      <p:sp>
        <p:nvSpPr>
          <p:cNvPr id="18" name="文本框 17"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96E69D8E-A403-4B5A-9FBA-2C9DF7650AEB}"/>
              </a:ext>
            </a:extLst>
          </p:cNvPr>
          <p:cNvSpPr txBox="1"/>
          <p:nvPr/>
        </p:nvSpPr>
        <p:spPr>
          <a:xfrm>
            <a:off x="6141898" y="270234"/>
            <a:ext cx="1152000"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200" b="1" dirty="0">
                <a:solidFill>
                  <a:srgbClr val="6A4678"/>
                </a:solidFill>
                <a:latin typeface="+mj-lt"/>
                <a:ea typeface="微软雅黑 Light"/>
              </a:rPr>
              <a:t>Motivation</a:t>
            </a:r>
            <a:endParaRPr kumimoji="0" lang="en-US" altLang="zh-CN" sz="1200" b="1" i="0" u="none" strike="noStrike" kern="1200" cap="none" spc="0" normalizeH="0" baseline="0" noProof="0" dirty="0">
              <a:ln>
                <a:noFill/>
              </a:ln>
              <a:solidFill>
                <a:srgbClr val="6A4678"/>
              </a:solidFill>
              <a:effectLst/>
              <a:uLnTx/>
              <a:uFillTx/>
              <a:latin typeface="+mj-lt"/>
              <a:ea typeface="微软雅黑 Light"/>
              <a:cs typeface="+mn-cs"/>
            </a:endParaRPr>
          </a:p>
        </p:txBody>
      </p:sp>
      <p:sp>
        <p:nvSpPr>
          <p:cNvPr id="20" name="文本框 19"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43AA8F9C-AB2B-4D68-A9AF-74C782E61998}"/>
              </a:ext>
            </a:extLst>
          </p:cNvPr>
          <p:cNvSpPr txBox="1"/>
          <p:nvPr/>
        </p:nvSpPr>
        <p:spPr>
          <a:xfrm>
            <a:off x="7321451" y="266120"/>
            <a:ext cx="1394073"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6A4678"/>
                </a:solidFill>
                <a:effectLst/>
                <a:uLnTx/>
                <a:uFillTx/>
                <a:latin typeface="+mj-lt"/>
                <a:ea typeface="微软雅黑 Light"/>
                <a:cs typeface="+mn-cs"/>
              </a:rPr>
              <a:t>Implementation</a:t>
            </a:r>
          </a:p>
        </p:txBody>
      </p:sp>
      <p:sp>
        <p:nvSpPr>
          <p:cNvPr id="22" name="椭圆 21">
            <a:extLst>
              <a:ext uri="{FF2B5EF4-FFF2-40B4-BE49-F238E27FC236}">
                <a16:creationId xmlns:a16="http://schemas.microsoft.com/office/drawing/2014/main" id="{3216D448-86E8-4EF8-A612-D66E81D5BB7D}"/>
              </a:ext>
            </a:extLst>
          </p:cNvPr>
          <p:cNvSpPr/>
          <p:nvPr/>
        </p:nvSpPr>
        <p:spPr>
          <a:xfrm>
            <a:off x="4697903" y="4074168"/>
            <a:ext cx="757084" cy="75708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3" name="椭圆 22">
            <a:extLst>
              <a:ext uri="{FF2B5EF4-FFF2-40B4-BE49-F238E27FC236}">
                <a16:creationId xmlns:a16="http://schemas.microsoft.com/office/drawing/2014/main" id="{B03D40A1-E418-4253-9359-C25E499BA74A}"/>
              </a:ext>
            </a:extLst>
          </p:cNvPr>
          <p:cNvSpPr/>
          <p:nvPr/>
        </p:nvSpPr>
        <p:spPr>
          <a:xfrm>
            <a:off x="1853019" y="448837"/>
            <a:ext cx="757084" cy="75708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24" name="椭圆 23">
            <a:extLst>
              <a:ext uri="{FF2B5EF4-FFF2-40B4-BE49-F238E27FC236}">
                <a16:creationId xmlns:a16="http://schemas.microsoft.com/office/drawing/2014/main" id="{6053081C-3575-4991-A22C-4C441A9BE77F}"/>
              </a:ext>
            </a:extLst>
          </p:cNvPr>
          <p:cNvSpPr/>
          <p:nvPr/>
        </p:nvSpPr>
        <p:spPr>
          <a:xfrm>
            <a:off x="8633319" y="2935138"/>
            <a:ext cx="392524" cy="392524"/>
          </a:xfrm>
          <a:prstGeom prst="ellipse">
            <a:avLst/>
          </a:prstGeom>
          <a:solidFill>
            <a:srgbClr val="FEE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ndParaRPr>
          </a:p>
        </p:txBody>
      </p:sp>
      <p:sp>
        <p:nvSpPr>
          <p:cNvPr id="3" name="矩形 2">
            <a:extLst>
              <a:ext uri="{FF2B5EF4-FFF2-40B4-BE49-F238E27FC236}">
                <a16:creationId xmlns:a16="http://schemas.microsoft.com/office/drawing/2014/main" id="{CCBADF2A-4695-A74E-A53E-B5D15AE95447}"/>
              </a:ext>
            </a:extLst>
          </p:cNvPr>
          <p:cNvSpPr/>
          <p:nvPr/>
        </p:nvSpPr>
        <p:spPr>
          <a:xfrm>
            <a:off x="3290259" y="3039311"/>
            <a:ext cx="5062830" cy="792781"/>
          </a:xfrm>
          <a:prstGeom prst="rect">
            <a:avLst/>
          </a:prstGeom>
        </p:spPr>
        <p:txBody>
          <a:bodyPr wrap="square">
            <a:spAutoFit/>
          </a:bodyPr>
          <a:lstStyle/>
          <a:p>
            <a:pPr marL="0" marR="0" lvl="0" indent="0" defTabSz="4572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uLnTx/>
                <a:uFillTx/>
                <a:latin typeface="Calibri" panose="020F0502020204030204" pitchFamily="34" charset="0"/>
                <a:ea typeface="Calibri" panose="020F0502020204030204" pitchFamily="34" charset="0"/>
                <a:cs typeface="Calibri" panose="020F0502020204030204" pitchFamily="34" charset="0"/>
              </a:rPr>
              <a:t>Enrich the human parsing mask with diverse textures of clothes based on texts describing the clothes textures.</a:t>
            </a:r>
          </a:p>
        </p:txBody>
      </p:sp>
      <p:pic>
        <p:nvPicPr>
          <p:cNvPr id="6" name="图片 5">
            <a:extLst>
              <a:ext uri="{FF2B5EF4-FFF2-40B4-BE49-F238E27FC236}">
                <a16:creationId xmlns:a16="http://schemas.microsoft.com/office/drawing/2014/main" id="{5E3E03A0-ABF2-0AC7-3BAC-478C380DAC28}"/>
              </a:ext>
            </a:extLst>
          </p:cNvPr>
          <p:cNvPicPr>
            <a:picLocks noChangeAspect="1"/>
          </p:cNvPicPr>
          <p:nvPr/>
        </p:nvPicPr>
        <p:blipFill rotWithShape="1">
          <a:blip r:embed="rId5">
            <a:extLst>
              <a:ext uri="{28A0092B-C50C-407E-A947-70E740481C1C}">
                <a14:useLocalDpi xmlns:a14="http://schemas.microsoft.com/office/drawing/2010/main" val="0"/>
              </a:ext>
            </a:extLst>
          </a:blip>
          <a:srcRect l="72366" t="40808" r="14329" b="49244"/>
          <a:stretch/>
        </p:blipFill>
        <p:spPr>
          <a:xfrm>
            <a:off x="2630794" y="1744246"/>
            <a:ext cx="652414" cy="487834"/>
          </a:xfrm>
          <a:prstGeom prst="rect">
            <a:avLst/>
          </a:prstGeom>
        </p:spPr>
      </p:pic>
      <p:pic>
        <p:nvPicPr>
          <p:cNvPr id="8" name="图片 7">
            <a:extLst>
              <a:ext uri="{FF2B5EF4-FFF2-40B4-BE49-F238E27FC236}">
                <a16:creationId xmlns:a16="http://schemas.microsoft.com/office/drawing/2014/main" id="{1E955EE0-BEB7-7AC3-EEE1-C6A3A5AAAF8A}"/>
              </a:ext>
            </a:extLst>
          </p:cNvPr>
          <p:cNvPicPr>
            <a:picLocks noChangeAspect="1"/>
          </p:cNvPicPr>
          <p:nvPr/>
        </p:nvPicPr>
        <p:blipFill rotWithShape="1">
          <a:blip r:embed="rId5">
            <a:extLst>
              <a:ext uri="{28A0092B-C50C-407E-A947-70E740481C1C}">
                <a14:useLocalDpi xmlns:a14="http://schemas.microsoft.com/office/drawing/2010/main" val="0"/>
              </a:ext>
            </a:extLst>
          </a:blip>
          <a:srcRect l="72366" t="40808" r="14329" b="49244"/>
          <a:stretch/>
        </p:blipFill>
        <p:spPr>
          <a:xfrm>
            <a:off x="2614978" y="2975595"/>
            <a:ext cx="652414" cy="487834"/>
          </a:xfrm>
          <a:prstGeom prst="rect">
            <a:avLst/>
          </a:prstGeom>
        </p:spPr>
      </p:pic>
      <p:pic>
        <p:nvPicPr>
          <p:cNvPr id="2" name="图片 1">
            <a:extLst>
              <a:ext uri="{FF2B5EF4-FFF2-40B4-BE49-F238E27FC236}">
                <a16:creationId xmlns:a16="http://schemas.microsoft.com/office/drawing/2014/main" id="{FDD1F0A0-24A4-D344-62DE-345143ABFA24}"/>
              </a:ext>
            </a:extLst>
          </p:cNvPr>
          <p:cNvPicPr>
            <a:picLocks noChangeAspect="1"/>
          </p:cNvPicPr>
          <p:nvPr/>
        </p:nvPicPr>
        <p:blipFill rotWithShape="1">
          <a:blip r:embed="rId6">
            <a:extLst>
              <a:ext uri="{28A0092B-C50C-407E-A947-70E740481C1C}">
                <a14:useLocalDpi xmlns:a14="http://schemas.microsoft.com/office/drawing/2010/main" val="0"/>
              </a:ext>
            </a:extLst>
          </a:blip>
          <a:srcRect l="21660" t="26505" r="8649" b="11383"/>
          <a:stretch/>
        </p:blipFill>
        <p:spPr>
          <a:xfrm>
            <a:off x="4277288" y="5498336"/>
            <a:ext cx="841230" cy="749732"/>
          </a:xfrm>
          <a:prstGeom prst="rect">
            <a:avLst/>
          </a:prstGeom>
        </p:spPr>
      </p:pic>
      <p:pic>
        <p:nvPicPr>
          <p:cNvPr id="14" name="Picture 13">
            <a:extLst>
              <a:ext uri="{FF2B5EF4-FFF2-40B4-BE49-F238E27FC236}">
                <a16:creationId xmlns:a16="http://schemas.microsoft.com/office/drawing/2014/main" id="{F769A8B0-B732-CCA3-34B5-BEFF8D23C323}"/>
              </a:ext>
            </a:extLst>
          </p:cNvPr>
          <p:cNvPicPr>
            <a:picLocks noChangeAspect="1"/>
          </p:cNvPicPr>
          <p:nvPr/>
        </p:nvPicPr>
        <p:blipFill>
          <a:blip r:embed="rId7"/>
          <a:stretch>
            <a:fillRect/>
          </a:stretch>
        </p:blipFill>
        <p:spPr>
          <a:xfrm>
            <a:off x="-5233870" y="41333"/>
            <a:ext cx="5014223" cy="2757319"/>
          </a:xfrm>
          <a:prstGeom prst="rect">
            <a:avLst/>
          </a:prstGeom>
        </p:spPr>
      </p:pic>
    </p:spTree>
    <p:extLst>
      <p:ext uri="{BB962C8B-B14F-4D97-AF65-F5344CB8AC3E}">
        <p14:creationId xmlns:p14="http://schemas.microsoft.com/office/powerpoint/2010/main" val="15217612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4.1.3"/>
</p:tagLst>
</file>

<file path=ppt/theme/theme1.xml><?xml version="1.0" encoding="utf-8"?>
<a:theme xmlns:a="http://schemas.openxmlformats.org/drawingml/2006/main" name="Office 主题​​">
  <a:themeElements>
    <a:clrScheme name="自定义 68">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00000"/>
      </a:hlink>
      <a:folHlink>
        <a:srgbClr val="954F72"/>
      </a:folHlink>
    </a:clrScheme>
    <a:fontScheme name="标准3">
      <a:majorFont>
        <a:latin typeface="Century Gothic"/>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3739</TotalTime>
  <Words>361</Words>
  <Application>Microsoft Office PowerPoint</Application>
  <PresentationFormat>On-screen Show (16:9)</PresentationFormat>
  <Paragraphs>22</Paragraphs>
  <Slides>3</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vt:i4>
      </vt:variant>
    </vt:vector>
  </HeadingPairs>
  <TitlesOfParts>
    <vt:vector size="8" baseType="lpstr">
      <vt:lpstr>等线</vt:lpstr>
      <vt:lpstr>Arial</vt:lpstr>
      <vt:lpstr>Calibri</vt:lpstr>
      <vt:lpstr>Century Gothic</vt:lpstr>
      <vt:lpstr>Office 主题​​</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熊猫 哒哒</dc:creator>
  <cp:lastModifiedBy>潘龙</cp:lastModifiedBy>
  <cp:revision>1087</cp:revision>
  <dcterms:created xsi:type="dcterms:W3CDTF">2018-09-07T02:09:30Z</dcterms:created>
  <dcterms:modified xsi:type="dcterms:W3CDTF">2023-05-01T16:45:34Z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y fmtid="{D5CDD505-2E9C-101B-9397-08002B2CF9AE}" pid="3" name="KSOTemplateUUID">
    <vt:lpwstr>v1.0_mb_V67fLtQrHXAP3ht5eHtqeQ==</vt:lpwstr>
  </property>
</Properties>
</file>